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2"/>
  </p:notesMasterIdLst>
  <p:sldIdLst>
    <p:sldId id="26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815" autoAdjust="0"/>
  </p:normalViewPr>
  <p:slideViewPr>
    <p:cSldViewPr snapToGrid="0">
      <p:cViewPr varScale="1">
        <p:scale>
          <a:sx n="59" d="100"/>
          <a:sy n="59" d="100"/>
        </p:scale>
        <p:origin x="1116" y="36"/>
      </p:cViewPr>
      <p:guideLst/>
    </p:cSldViewPr>
  </p:slideViewPr>
  <p:notesTextViewPr>
    <p:cViewPr>
      <p:scale>
        <a:sx n="75" d="100"/>
        <a:sy n="75"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741DDB-4347-4305-AC0C-AD976571C321}" type="datetimeFigureOut">
              <a:rPr lang="en-US" smtClean="0"/>
              <a:t>12/17/2020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E38C3B-D34C-4D44-90E2-0637A8588643}" type="slidenum">
              <a:rPr lang="en-US" smtClean="0"/>
              <a:t>‹#›</a:t>
            </a:fld>
            <a:endParaRPr lang="en-US"/>
          </a:p>
        </p:txBody>
      </p:sp>
    </p:spTree>
    <p:extLst>
      <p:ext uri="{BB962C8B-B14F-4D97-AF65-F5344CB8AC3E}">
        <p14:creationId xmlns:p14="http://schemas.microsoft.com/office/powerpoint/2010/main" val="2222634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This presentation will discuss about the obesity disorder</a:t>
            </a:r>
          </a:p>
        </p:txBody>
      </p:sp>
      <p:sp>
        <p:nvSpPr>
          <p:cNvPr id="4" name="Slide Number Placeholder 3"/>
          <p:cNvSpPr>
            <a:spLocks noGrp="1"/>
          </p:cNvSpPr>
          <p:nvPr>
            <p:ph type="sldNum" sz="quarter" idx="10"/>
          </p:nvPr>
        </p:nvSpPr>
        <p:spPr/>
        <p:txBody>
          <a:bodyPr/>
          <a:lstStyle/>
          <a:p>
            <a:fld id="{7FE38C3B-D34C-4D44-90E2-0637A8588643}" type="slidenum">
              <a:rPr lang="en-US" smtClean="0"/>
              <a:t>1</a:t>
            </a:fld>
            <a:endParaRPr lang="en-US"/>
          </a:p>
        </p:txBody>
      </p:sp>
    </p:spTree>
    <p:extLst>
      <p:ext uri="{BB962C8B-B14F-4D97-AF65-F5344CB8AC3E}">
        <p14:creationId xmlns:p14="http://schemas.microsoft.com/office/powerpoint/2010/main" val="1164254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With the increase in cases recorded about individuals affected with obesity disorder, this presentation will discuss several topics concerning obesity disorder. The presentation will begin by describing obesity disorder, then examine the causes and symptoms of obesity. Similarly, it will also concentrate on the effects of stress on the condition because people with obesity disorder tend to think and worry a lot. Also, the number of individuals affected with the disorder will be assessed as well as how the disorder is related to other behavioral conditions and the connection of obesity disorder with other types of stress including emotions. Finally, the presentation will finish by describing the occupation at high risk for stress and provide a conclusion summarizing the presentation.</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FE38C3B-D34C-4D44-90E2-0637A8588643}" type="slidenum">
              <a:rPr lang="en-US" smtClean="0"/>
              <a:t>2</a:t>
            </a:fld>
            <a:endParaRPr lang="en-US"/>
          </a:p>
        </p:txBody>
      </p:sp>
    </p:spTree>
    <p:extLst>
      <p:ext uri="{BB962C8B-B14F-4D97-AF65-F5344CB8AC3E}">
        <p14:creationId xmlns:p14="http://schemas.microsoft.com/office/powerpoint/2010/main" val="3466380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People have adapted to a different way of life and that makes them concentrate on their work and forget about their health. Therefore, obesity is an intricate disease that comprises an excessive amount of body fats. Due to the individual's lifestyle including not having exercise they can obtain obesity, nevertheless, obesity also can lead to other medical challenges such as attainment of chronic diseases including high blood pressure. Obesity has become a world problem recently as the rate of occurrence is high especially in the developed nations and the United States since many of the foods, they utilize are processed foods that have a high content of calories. To diagnose obesity, the body mass index (BMI) should be 30 or more. According to Bray et al. (2017), emphasized that the more individuals get older the more their life expectancy reduces when they have obesity disorder.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FE38C3B-D34C-4D44-90E2-0637A8588643}" type="slidenum">
              <a:rPr lang="en-US" smtClean="0"/>
              <a:t>3</a:t>
            </a:fld>
            <a:endParaRPr lang="en-US"/>
          </a:p>
        </p:txBody>
      </p:sp>
    </p:spTree>
    <p:extLst>
      <p:ext uri="{BB962C8B-B14F-4D97-AF65-F5344CB8AC3E}">
        <p14:creationId xmlns:p14="http://schemas.microsoft.com/office/powerpoint/2010/main" val="3335726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Obesity is caused by several factors. One of the factors is genetic inheritance because the genes that a person obtains from their parents can influence the amount of body fat that an individual's body stores and where it is allocated. Also, families may tend to have different habits of eating that may make them obese. Another cause is a certain medication which may trigger an individual to add weight especially the use of antidepressant and steroids. Similarly, psychological issues such as stress may cause depression and affect the quality of life making individuals eat a lot than normal. Also, social and economic problems are associated with obesity because they make individuals not to concentrate on purchasing healthier foods (Butler, 2016).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FE38C3B-D34C-4D44-90E2-0637A8588643}" type="slidenum">
              <a:rPr lang="en-US" smtClean="0"/>
              <a:t>4</a:t>
            </a:fld>
            <a:endParaRPr lang="en-US"/>
          </a:p>
        </p:txBody>
      </p:sp>
    </p:spTree>
    <p:extLst>
      <p:ext uri="{BB962C8B-B14F-4D97-AF65-F5344CB8AC3E}">
        <p14:creationId xmlns:p14="http://schemas.microsoft.com/office/powerpoint/2010/main" val="6453167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Individuals need to practice healthy behaviors which include healthy eating and frequent physical activities. However, there are certain behaviors that individuals are involved in that make them have obesity. For example, on many occasions when people are stressed or suffering from depression, they tend to engage in poor eating habits, hence taking foods that have more calories hence getting obese (Meldrum et al., 2017). Individuals can obtain stress in different ways including from work or family matters as well as economic and social challenges that may result in poor decision-making on diets. Also, the behavior of individuals not being involved in physical exercise and they take foods with more calories.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FE38C3B-D34C-4D44-90E2-0637A8588643}" type="slidenum">
              <a:rPr lang="en-US" smtClean="0"/>
              <a:t>5</a:t>
            </a:fld>
            <a:endParaRPr lang="en-US"/>
          </a:p>
        </p:txBody>
      </p:sp>
    </p:spTree>
    <p:extLst>
      <p:ext uri="{BB962C8B-B14F-4D97-AF65-F5344CB8AC3E}">
        <p14:creationId xmlns:p14="http://schemas.microsoft.com/office/powerpoint/2010/main" val="4087070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People suffer from different external factors that affect their emotions. For example, they can obtain stress from their daily activities as well as from their relationship with their partners. Therefore, with an increase in emotional breakdown individuals will have to seek refuge through eating a lot to get through the emotional turmoil they are in. Similarly, through that, they will also be involved in unhealthy eating characters that will make them have obese disorders. Also, emotional breakdown makes people suffer from stress that increases eating appetite and this will make them eat a lot of food especially those that contain a lot of calories. Individuals always seek foods with more calories when they are faced with emotional situations.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FE38C3B-D34C-4D44-90E2-0637A8588643}" type="slidenum">
              <a:rPr lang="en-US" smtClean="0"/>
              <a:t>6</a:t>
            </a:fld>
            <a:endParaRPr lang="en-US"/>
          </a:p>
        </p:txBody>
      </p:sp>
    </p:spTree>
    <p:extLst>
      <p:ext uri="{BB962C8B-B14F-4D97-AF65-F5344CB8AC3E}">
        <p14:creationId xmlns:p14="http://schemas.microsoft.com/office/powerpoint/2010/main" val="13722595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Several occupations can make a person susceptible to stress, however, a trauma nurse is more vulnerable to stress. Handling individuals that experience trauma is very challenging because they require the nurse to be available all the time to make them feed as well as take medication. Therefore, having a healthy body can intensify a person’s capacity to deal with the stress of trauma. Similarly, the majority of traumatic patients do not always like to take medication and this requires them to be requested in a good way thus giving the nurse stress.  </a:t>
            </a:r>
            <a:r>
              <a:rPr lang="en-US" sz="1200" kern="1200" dirty="0" err="1" smtClean="0">
                <a:solidFill>
                  <a:schemeClr val="tx1"/>
                </a:solidFill>
                <a:effectLst/>
                <a:latin typeface="+mn-lt"/>
                <a:ea typeface="+mn-ea"/>
                <a:cs typeface="+mn-cs"/>
              </a:rPr>
              <a:t>Munnangi</a:t>
            </a:r>
            <a:r>
              <a:rPr lang="en-US" sz="1200" kern="1200" dirty="0" smtClean="0">
                <a:solidFill>
                  <a:schemeClr val="tx1"/>
                </a:solidFill>
                <a:effectLst/>
                <a:latin typeface="+mn-lt"/>
                <a:ea typeface="+mn-ea"/>
                <a:cs typeface="+mn-cs"/>
              </a:rPr>
              <a:t> et al. (2018), argued that trauma nurses always get tired and exhausted because of the number of cases available every day. Nevertheless, another factor adding stress is that these patients can either recover or not.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FE38C3B-D34C-4D44-90E2-0637A8588643}" type="slidenum">
              <a:rPr lang="en-US" smtClean="0"/>
              <a:t>7</a:t>
            </a:fld>
            <a:endParaRPr lang="en-US"/>
          </a:p>
        </p:txBody>
      </p:sp>
    </p:spTree>
    <p:extLst>
      <p:ext uri="{BB962C8B-B14F-4D97-AF65-F5344CB8AC3E}">
        <p14:creationId xmlns:p14="http://schemas.microsoft.com/office/powerpoint/2010/main" val="9938308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Trauma nurses deal with diverse individuals suffering from different traumatic experiences; therefore, they undergo a lot of challenges including emotional, physical and cognitive. Therefore, considering that traumatic experiences always comprise of a threat to life or safety, it leaves nurses with emotional challenges especially when patients are having a painful event for example having a stab wound. Also, nurses are faced with physical challenges because they handle many people and this leaves them feeling overwhelmed due to working for long hours. Finally, since nurses are obligated to care for patients and save lives, they are stressed and always worry as trauma patients may fail to recover if they are not taken care of well.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FE38C3B-D34C-4D44-90E2-0637A8588643}" type="slidenum">
              <a:rPr lang="en-US" smtClean="0"/>
              <a:t>8</a:t>
            </a:fld>
            <a:endParaRPr lang="en-US"/>
          </a:p>
        </p:txBody>
      </p:sp>
    </p:spTree>
    <p:extLst>
      <p:ext uri="{BB962C8B-B14F-4D97-AF65-F5344CB8AC3E}">
        <p14:creationId xmlns:p14="http://schemas.microsoft.com/office/powerpoint/2010/main" val="1738024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Obesity is an intricate disease that comprises an excessive amount of body fat. Therefore, despite the disease being a concern in the world due to the increased number of people with it, it is also a medical problem that augments the risk of other health problems. Obesity disorder is caused by different factors including genetic inheritance, social and economic situations and stress. Therefore, an individual's behavior may also influence obesity occurrence because of changing individuals' lifestyles. Obesity is related to emotional stress because it makes individuals eat foods with many calories to deal with stress. Trauma nurses are more vulnerable to stress because of the individuals they deal with as well as long working hours and increased worrying about the condition of the patient.</a:t>
            </a:r>
          </a:p>
          <a:p>
            <a:r>
              <a:rPr lang="en-US" sz="1200" kern="1200" smtClean="0">
                <a:solidFill>
                  <a:schemeClr val="tx1"/>
                </a:solidFill>
                <a:effectLst/>
                <a:latin typeface="+mn-lt"/>
                <a:ea typeface="+mn-ea"/>
                <a:cs typeface="+mn-cs"/>
              </a:rPr>
              <a:t> </a:t>
            </a: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FE38C3B-D34C-4D44-90E2-0637A8588643}" type="slidenum">
              <a:rPr lang="en-US" smtClean="0"/>
              <a:t>9</a:t>
            </a:fld>
            <a:endParaRPr lang="en-US"/>
          </a:p>
        </p:txBody>
      </p:sp>
    </p:spTree>
    <p:extLst>
      <p:ext uri="{BB962C8B-B14F-4D97-AF65-F5344CB8AC3E}">
        <p14:creationId xmlns:p14="http://schemas.microsoft.com/office/powerpoint/2010/main" val="93075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12A114-7D75-4A12-8E8D-3B9F0CEFE5BE}" type="datetimeFigureOut">
              <a:rPr lang="en-US" smtClean="0"/>
              <a:t>12/17/2020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D7C66-33F8-4395-9740-04B33F486CF3}" type="slidenum">
              <a:rPr lang="en-US" smtClean="0"/>
              <a:t>‹#›</a:t>
            </a:fld>
            <a:endParaRPr lang="en-US"/>
          </a:p>
        </p:txBody>
      </p:sp>
    </p:spTree>
    <p:extLst>
      <p:ext uri="{BB962C8B-B14F-4D97-AF65-F5344CB8AC3E}">
        <p14:creationId xmlns:p14="http://schemas.microsoft.com/office/powerpoint/2010/main" val="4063828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2A114-7D75-4A12-8E8D-3B9F0CEFE5BE}" type="datetimeFigureOut">
              <a:rPr lang="en-US" smtClean="0"/>
              <a:t>12/17/2020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D7C66-33F8-4395-9740-04B33F486CF3}" type="slidenum">
              <a:rPr lang="en-US" smtClean="0"/>
              <a:t>‹#›</a:t>
            </a:fld>
            <a:endParaRPr lang="en-US"/>
          </a:p>
        </p:txBody>
      </p:sp>
    </p:spTree>
    <p:extLst>
      <p:ext uri="{BB962C8B-B14F-4D97-AF65-F5344CB8AC3E}">
        <p14:creationId xmlns:p14="http://schemas.microsoft.com/office/powerpoint/2010/main" val="4037904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2A114-7D75-4A12-8E8D-3B9F0CEFE5BE}" type="datetimeFigureOut">
              <a:rPr lang="en-US" smtClean="0"/>
              <a:t>12/17/2020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D7C66-33F8-4395-9740-04B33F486CF3}"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75098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2A114-7D75-4A12-8E8D-3B9F0CEFE5BE}" type="datetimeFigureOut">
              <a:rPr lang="en-US" smtClean="0"/>
              <a:t>12/17/2020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D7C66-33F8-4395-9740-04B33F486CF3}" type="slidenum">
              <a:rPr lang="en-US" smtClean="0"/>
              <a:t>‹#›</a:t>
            </a:fld>
            <a:endParaRPr lang="en-US"/>
          </a:p>
        </p:txBody>
      </p:sp>
    </p:spTree>
    <p:extLst>
      <p:ext uri="{BB962C8B-B14F-4D97-AF65-F5344CB8AC3E}">
        <p14:creationId xmlns:p14="http://schemas.microsoft.com/office/powerpoint/2010/main" val="41135079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2A114-7D75-4A12-8E8D-3B9F0CEFE5BE}" type="datetimeFigureOut">
              <a:rPr lang="en-US" smtClean="0"/>
              <a:t>12/17/2020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D7C66-33F8-4395-9740-04B33F486CF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00726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2A114-7D75-4A12-8E8D-3B9F0CEFE5BE}" type="datetimeFigureOut">
              <a:rPr lang="en-US" smtClean="0"/>
              <a:t>12/17/2020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D7C66-33F8-4395-9740-04B33F486CF3}" type="slidenum">
              <a:rPr lang="en-US" smtClean="0"/>
              <a:t>‹#›</a:t>
            </a:fld>
            <a:endParaRPr lang="en-US"/>
          </a:p>
        </p:txBody>
      </p:sp>
    </p:spTree>
    <p:extLst>
      <p:ext uri="{BB962C8B-B14F-4D97-AF65-F5344CB8AC3E}">
        <p14:creationId xmlns:p14="http://schemas.microsoft.com/office/powerpoint/2010/main" val="26973375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12A114-7D75-4A12-8E8D-3B9F0CEFE5BE}" type="datetimeFigureOut">
              <a:rPr lang="en-US" smtClean="0"/>
              <a:t>12/17/2020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D7C66-33F8-4395-9740-04B33F486CF3}" type="slidenum">
              <a:rPr lang="en-US" smtClean="0"/>
              <a:t>‹#›</a:t>
            </a:fld>
            <a:endParaRPr lang="en-US"/>
          </a:p>
        </p:txBody>
      </p:sp>
    </p:spTree>
    <p:extLst>
      <p:ext uri="{BB962C8B-B14F-4D97-AF65-F5344CB8AC3E}">
        <p14:creationId xmlns:p14="http://schemas.microsoft.com/office/powerpoint/2010/main" val="224252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12A114-7D75-4A12-8E8D-3B9F0CEFE5BE}" type="datetimeFigureOut">
              <a:rPr lang="en-US" smtClean="0"/>
              <a:t>12/17/2020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D7C66-33F8-4395-9740-04B33F486CF3}" type="slidenum">
              <a:rPr lang="en-US" smtClean="0"/>
              <a:t>‹#›</a:t>
            </a:fld>
            <a:endParaRPr lang="en-US"/>
          </a:p>
        </p:txBody>
      </p:sp>
    </p:spTree>
    <p:extLst>
      <p:ext uri="{BB962C8B-B14F-4D97-AF65-F5344CB8AC3E}">
        <p14:creationId xmlns:p14="http://schemas.microsoft.com/office/powerpoint/2010/main" val="1653931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12A114-7D75-4A12-8E8D-3B9F0CEFE5BE}" type="datetimeFigureOut">
              <a:rPr lang="en-US" smtClean="0"/>
              <a:t>12/17/2020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D7C66-33F8-4395-9740-04B33F486CF3}" type="slidenum">
              <a:rPr lang="en-US" smtClean="0"/>
              <a:t>‹#›</a:t>
            </a:fld>
            <a:endParaRPr lang="en-US"/>
          </a:p>
        </p:txBody>
      </p:sp>
    </p:spTree>
    <p:extLst>
      <p:ext uri="{BB962C8B-B14F-4D97-AF65-F5344CB8AC3E}">
        <p14:creationId xmlns:p14="http://schemas.microsoft.com/office/powerpoint/2010/main" val="3289119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2A114-7D75-4A12-8E8D-3B9F0CEFE5BE}" type="datetimeFigureOut">
              <a:rPr lang="en-US" smtClean="0"/>
              <a:t>12/17/2020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D7C66-33F8-4395-9740-04B33F486CF3}" type="slidenum">
              <a:rPr lang="en-US" smtClean="0"/>
              <a:t>‹#›</a:t>
            </a:fld>
            <a:endParaRPr lang="en-US"/>
          </a:p>
        </p:txBody>
      </p:sp>
    </p:spTree>
    <p:extLst>
      <p:ext uri="{BB962C8B-B14F-4D97-AF65-F5344CB8AC3E}">
        <p14:creationId xmlns:p14="http://schemas.microsoft.com/office/powerpoint/2010/main" val="1240607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12A114-7D75-4A12-8E8D-3B9F0CEFE5BE}" type="datetimeFigureOut">
              <a:rPr lang="en-US" smtClean="0"/>
              <a:t>12/17/2020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D7C66-33F8-4395-9740-04B33F486CF3}" type="slidenum">
              <a:rPr lang="en-US" smtClean="0"/>
              <a:t>‹#›</a:t>
            </a:fld>
            <a:endParaRPr lang="en-US"/>
          </a:p>
        </p:txBody>
      </p:sp>
    </p:spTree>
    <p:extLst>
      <p:ext uri="{BB962C8B-B14F-4D97-AF65-F5344CB8AC3E}">
        <p14:creationId xmlns:p14="http://schemas.microsoft.com/office/powerpoint/2010/main" val="4237754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12A114-7D75-4A12-8E8D-3B9F0CEFE5BE}" type="datetimeFigureOut">
              <a:rPr lang="en-US" smtClean="0"/>
              <a:t>12/17/2020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FD7C66-33F8-4395-9740-04B33F486CF3}" type="slidenum">
              <a:rPr lang="en-US" smtClean="0"/>
              <a:t>‹#›</a:t>
            </a:fld>
            <a:endParaRPr lang="en-US"/>
          </a:p>
        </p:txBody>
      </p:sp>
    </p:spTree>
    <p:extLst>
      <p:ext uri="{BB962C8B-B14F-4D97-AF65-F5344CB8AC3E}">
        <p14:creationId xmlns:p14="http://schemas.microsoft.com/office/powerpoint/2010/main" val="2571202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12A114-7D75-4A12-8E8D-3B9F0CEFE5BE}" type="datetimeFigureOut">
              <a:rPr lang="en-US" smtClean="0"/>
              <a:t>12/17/2020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FD7C66-33F8-4395-9740-04B33F486CF3}" type="slidenum">
              <a:rPr lang="en-US" smtClean="0"/>
              <a:t>‹#›</a:t>
            </a:fld>
            <a:endParaRPr lang="en-US"/>
          </a:p>
        </p:txBody>
      </p:sp>
    </p:spTree>
    <p:extLst>
      <p:ext uri="{BB962C8B-B14F-4D97-AF65-F5344CB8AC3E}">
        <p14:creationId xmlns:p14="http://schemas.microsoft.com/office/powerpoint/2010/main" val="180086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2A114-7D75-4A12-8E8D-3B9F0CEFE5BE}" type="datetimeFigureOut">
              <a:rPr lang="en-US" smtClean="0"/>
              <a:t>12/17/2020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FD7C66-33F8-4395-9740-04B33F486CF3}" type="slidenum">
              <a:rPr lang="en-US" smtClean="0"/>
              <a:t>‹#›</a:t>
            </a:fld>
            <a:endParaRPr lang="en-US"/>
          </a:p>
        </p:txBody>
      </p:sp>
    </p:spTree>
    <p:extLst>
      <p:ext uri="{BB962C8B-B14F-4D97-AF65-F5344CB8AC3E}">
        <p14:creationId xmlns:p14="http://schemas.microsoft.com/office/powerpoint/2010/main" val="117569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12A114-7D75-4A12-8E8D-3B9F0CEFE5BE}" type="datetimeFigureOut">
              <a:rPr lang="en-US" smtClean="0"/>
              <a:t>12/17/2020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D7C66-33F8-4395-9740-04B33F486CF3}" type="slidenum">
              <a:rPr lang="en-US" smtClean="0"/>
              <a:t>‹#›</a:t>
            </a:fld>
            <a:endParaRPr lang="en-US"/>
          </a:p>
        </p:txBody>
      </p:sp>
    </p:spTree>
    <p:extLst>
      <p:ext uri="{BB962C8B-B14F-4D97-AF65-F5344CB8AC3E}">
        <p14:creationId xmlns:p14="http://schemas.microsoft.com/office/powerpoint/2010/main" val="3368978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2A114-7D75-4A12-8E8D-3B9F0CEFE5BE}" type="datetimeFigureOut">
              <a:rPr lang="en-US" smtClean="0"/>
              <a:t>12/17/2020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D7C66-33F8-4395-9740-04B33F486CF3}" type="slidenum">
              <a:rPr lang="en-US" smtClean="0"/>
              <a:t>‹#›</a:t>
            </a:fld>
            <a:endParaRPr lang="en-US"/>
          </a:p>
        </p:txBody>
      </p:sp>
    </p:spTree>
    <p:extLst>
      <p:ext uri="{BB962C8B-B14F-4D97-AF65-F5344CB8AC3E}">
        <p14:creationId xmlns:p14="http://schemas.microsoft.com/office/powerpoint/2010/main" val="3451232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312A114-7D75-4A12-8E8D-3B9F0CEFE5BE}" type="datetimeFigureOut">
              <a:rPr lang="en-US" smtClean="0"/>
              <a:t>12/17/2020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EFD7C66-33F8-4395-9740-04B33F486CF3}" type="slidenum">
              <a:rPr lang="en-US" smtClean="0"/>
              <a:t>‹#›</a:t>
            </a:fld>
            <a:endParaRPr lang="en-US"/>
          </a:p>
        </p:txBody>
      </p:sp>
    </p:spTree>
    <p:extLst>
      <p:ext uri="{BB962C8B-B14F-4D97-AF65-F5344CB8AC3E}">
        <p14:creationId xmlns:p14="http://schemas.microsoft.com/office/powerpoint/2010/main" val="72825234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B18BA5-C42B-405E-87FC-BAFC8C813F57}"/>
              </a:ext>
            </a:extLst>
          </p:cNvPr>
          <p:cNvSpPr>
            <a:spLocks noGrp="1"/>
          </p:cNvSpPr>
          <p:nvPr>
            <p:ph type="title"/>
          </p:nvPr>
        </p:nvSpPr>
        <p:spPr>
          <a:xfrm>
            <a:off x="0" y="2225039"/>
            <a:ext cx="12192000" cy="1005841"/>
          </a:xfrm>
        </p:spPr>
        <p:txBody>
          <a:bodyPr/>
          <a:lstStyle/>
          <a:p>
            <a:pPr algn="ctr"/>
            <a:r>
              <a:rPr lang="en-US" dirty="0">
                <a:latin typeface="Times New Roman" panose="02020603050405020304" pitchFamily="18" charset="0"/>
                <a:cs typeface="Times New Roman" panose="02020603050405020304" pitchFamily="18" charset="0"/>
              </a:rPr>
              <a:t> Stress Disorders: Obesity Disorder</a:t>
            </a:r>
          </a:p>
        </p:txBody>
      </p:sp>
      <p:sp>
        <p:nvSpPr>
          <p:cNvPr id="3" name="Text Placeholder 2">
            <a:extLst>
              <a:ext uri="{FF2B5EF4-FFF2-40B4-BE49-F238E27FC236}">
                <a16:creationId xmlns:a16="http://schemas.microsoft.com/office/drawing/2014/main" xmlns="" id="{99DCB0B6-AA3C-4222-838D-7C42626DC557}"/>
              </a:ext>
            </a:extLst>
          </p:cNvPr>
          <p:cNvSpPr>
            <a:spLocks noGrp="1"/>
          </p:cNvSpPr>
          <p:nvPr>
            <p:ph type="body" idx="1"/>
          </p:nvPr>
        </p:nvSpPr>
        <p:spPr>
          <a:xfrm>
            <a:off x="1229244" y="3627121"/>
            <a:ext cx="9733512" cy="2529840"/>
          </a:xfrm>
        </p:spPr>
        <p:txBody>
          <a:bodyPr>
            <a:normAutofit/>
          </a:bodyPr>
          <a:lstStyle/>
          <a:p>
            <a:pPr algn="ctr"/>
            <a:r>
              <a:rPr lang="en-US" sz="3200" dirty="0">
                <a:latin typeface="Times New Roman" panose="02020603050405020304" pitchFamily="18" charset="0"/>
                <a:cs typeface="Times New Roman" panose="02020603050405020304" pitchFamily="18" charset="0"/>
              </a:rPr>
              <a:t> Name</a:t>
            </a:r>
          </a:p>
          <a:p>
            <a:pPr algn="ctr"/>
            <a:r>
              <a:rPr lang="en-US" sz="3200" dirty="0">
                <a:latin typeface="Times New Roman" panose="02020603050405020304" pitchFamily="18" charset="0"/>
                <a:cs typeface="Times New Roman" panose="02020603050405020304" pitchFamily="18" charset="0"/>
              </a:rPr>
              <a:t>Course</a:t>
            </a:r>
          </a:p>
          <a:p>
            <a:pPr algn="ctr"/>
            <a:r>
              <a:rPr lang="en-US" sz="3200" dirty="0">
                <a:latin typeface="Times New Roman" panose="02020603050405020304" pitchFamily="18" charset="0"/>
                <a:cs typeface="Times New Roman" panose="02020603050405020304" pitchFamily="18" charset="0"/>
              </a:rPr>
              <a:t>Date </a:t>
            </a:r>
          </a:p>
        </p:txBody>
      </p:sp>
    </p:spTree>
    <p:extLst>
      <p:ext uri="{BB962C8B-B14F-4D97-AF65-F5344CB8AC3E}">
        <p14:creationId xmlns:p14="http://schemas.microsoft.com/office/powerpoint/2010/main" val="3876056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A8A2EA-1DFF-49C8-8FF1-BAC536F88DF8}"/>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 </a:t>
            </a:r>
          </a:p>
        </p:txBody>
      </p:sp>
      <p:sp>
        <p:nvSpPr>
          <p:cNvPr id="3" name="Content Placeholder 2">
            <a:extLst>
              <a:ext uri="{FF2B5EF4-FFF2-40B4-BE49-F238E27FC236}">
                <a16:creationId xmlns:a16="http://schemas.microsoft.com/office/drawing/2014/main" xmlns="" id="{EDE0019A-A83C-4742-9F67-5D7CB9EE7AA7}"/>
              </a:ext>
            </a:extLst>
          </p:cNvPr>
          <p:cNvSpPr>
            <a:spLocks noGrp="1"/>
          </p:cNvSpPr>
          <p:nvPr>
            <p:ph idx="1"/>
          </p:nvPr>
        </p:nvSpPr>
        <p:spPr>
          <a:xfrm>
            <a:off x="0" y="1825624"/>
            <a:ext cx="12192000" cy="5032375"/>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Bray, G. A., Kim, K. K., Wilding, J. P. H., &amp; World Obesity Federation. (2017). Obesity: a chronic relapsing progressive disease 	process. A position statement of the World Obesity Federation. Obesity Reviews, 18(7), 715-723.</a:t>
            </a:r>
          </a:p>
          <a:p>
            <a:pPr marL="0" indent="0">
              <a:buNone/>
            </a:pPr>
            <a:r>
              <a:rPr lang="en-US" dirty="0">
                <a:latin typeface="Times New Roman" panose="02020603050405020304" pitchFamily="18" charset="0"/>
                <a:cs typeface="Times New Roman" panose="02020603050405020304" pitchFamily="18" charset="0"/>
              </a:rPr>
              <a:t>Butler, M. G. (2016). Single gene and syndromic causes of obesity: Illustrative examples. In Progress in molecular biology and 	translational science (Vol. 140, pp. 1-45). Academic Press.</a:t>
            </a:r>
          </a:p>
          <a:p>
            <a:pPr marL="0" indent="0">
              <a:buNone/>
            </a:pPr>
            <a:r>
              <a:rPr lang="en-US" dirty="0">
                <a:latin typeface="Times New Roman" panose="02020603050405020304" pitchFamily="18" charset="0"/>
                <a:cs typeface="Times New Roman" panose="02020603050405020304" pitchFamily="18" charset="0"/>
              </a:rPr>
              <a:t>Meldrum, D. R., Morris, M. A., &amp; </a:t>
            </a:r>
            <a:r>
              <a:rPr lang="en-US" dirty="0" err="1">
                <a:latin typeface="Times New Roman" panose="02020603050405020304" pitchFamily="18" charset="0"/>
                <a:cs typeface="Times New Roman" panose="02020603050405020304" pitchFamily="18" charset="0"/>
              </a:rPr>
              <a:t>Gambone</a:t>
            </a:r>
            <a:r>
              <a:rPr lang="en-US" dirty="0">
                <a:latin typeface="Times New Roman" panose="02020603050405020304" pitchFamily="18" charset="0"/>
                <a:cs typeface="Times New Roman" panose="02020603050405020304" pitchFamily="18" charset="0"/>
              </a:rPr>
              <a:t>, J. C. (2017). Obesity pandemic: causes, consequences, and solutions—but do we 	have the will?. Fertility and sterility, 107(4), 833-839.</a:t>
            </a:r>
          </a:p>
          <a:p>
            <a:pPr marL="0" indent="0">
              <a:buNone/>
            </a:pPr>
            <a:r>
              <a:rPr lang="en-US" dirty="0" err="1">
                <a:latin typeface="Times New Roman" panose="02020603050405020304" pitchFamily="18" charset="0"/>
                <a:cs typeface="Times New Roman" panose="02020603050405020304" pitchFamily="18" charset="0"/>
              </a:rPr>
              <a:t>Munnangi</a:t>
            </a:r>
            <a:r>
              <a:rPr lang="en-US" dirty="0">
                <a:latin typeface="Times New Roman" panose="02020603050405020304" pitchFamily="18" charset="0"/>
                <a:cs typeface="Times New Roman" panose="02020603050405020304" pitchFamily="18" charset="0"/>
              </a:rPr>
              <a:t>, S., </a:t>
            </a:r>
            <a:r>
              <a:rPr lang="en-US" dirty="0" err="1">
                <a:latin typeface="Times New Roman" panose="02020603050405020304" pitchFamily="18" charset="0"/>
                <a:cs typeface="Times New Roman" panose="02020603050405020304" pitchFamily="18" charset="0"/>
              </a:rPr>
              <a:t>Dupiton</a:t>
            </a:r>
            <a:r>
              <a:rPr lang="en-US" dirty="0">
                <a:latin typeface="Times New Roman" panose="02020603050405020304" pitchFamily="18" charset="0"/>
                <a:cs typeface="Times New Roman" panose="02020603050405020304" pitchFamily="18" charset="0"/>
              </a:rPr>
              <a:t>, L., Boutin, A., &amp; Angus, L. D. (2018). Burnout, perceived stress, and job satisfaction among trauma nurses 	at a level I safety-net trauma center. Journal of Trauma Nursing, 25(1), 4-13.</a:t>
            </a:r>
          </a:p>
        </p:txBody>
      </p:sp>
    </p:spTree>
    <p:extLst>
      <p:ext uri="{BB962C8B-B14F-4D97-AF65-F5344CB8AC3E}">
        <p14:creationId xmlns:p14="http://schemas.microsoft.com/office/powerpoint/2010/main" val="3430020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A199D3-14DB-4B20-936B-222E6C74CE0A}"/>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Introduction: Topics to be Discussed</a:t>
            </a:r>
          </a:p>
        </p:txBody>
      </p:sp>
      <p:sp>
        <p:nvSpPr>
          <p:cNvPr id="3" name="Content Placeholder 2">
            <a:extLst>
              <a:ext uri="{FF2B5EF4-FFF2-40B4-BE49-F238E27FC236}">
                <a16:creationId xmlns:a16="http://schemas.microsoft.com/office/drawing/2014/main" xmlns="" id="{2D3377FF-141F-47BB-9862-ED2FA9F8D1CA}"/>
              </a:ext>
            </a:extLst>
          </p:cNvPr>
          <p:cNvSpPr>
            <a:spLocks noGrp="1"/>
          </p:cNvSpPr>
          <p:nvPr>
            <p:ph idx="1"/>
          </p:nvPr>
        </p:nvSpPr>
        <p:spPr>
          <a:xfrm>
            <a:off x="0" y="1825625"/>
            <a:ext cx="12192000" cy="4351338"/>
          </a:xfrm>
        </p:spPr>
        <p:txBody>
          <a:bodyPr/>
          <a:lstStyle/>
          <a:p>
            <a:r>
              <a:rPr lang="en-US" dirty="0">
                <a:latin typeface="Times New Roman" panose="02020603050405020304" pitchFamily="18" charset="0"/>
                <a:cs typeface="Times New Roman" panose="02020603050405020304" pitchFamily="18" charset="0"/>
              </a:rPr>
              <a:t>Obesity disorder</a:t>
            </a:r>
          </a:p>
          <a:p>
            <a:r>
              <a:rPr lang="en-US" dirty="0">
                <a:latin typeface="Times New Roman" panose="02020603050405020304" pitchFamily="18" charset="0"/>
                <a:cs typeface="Times New Roman" panose="02020603050405020304" pitchFamily="18" charset="0"/>
              </a:rPr>
              <a:t>Causes and symptoms of Obesity</a:t>
            </a:r>
          </a:p>
          <a:p>
            <a:r>
              <a:rPr lang="en-US" dirty="0">
                <a:latin typeface="Times New Roman" panose="02020603050405020304" pitchFamily="18" charset="0"/>
                <a:cs typeface="Times New Roman" panose="02020603050405020304" pitchFamily="18" charset="0"/>
              </a:rPr>
              <a:t>Effects of stress towards the condition</a:t>
            </a:r>
          </a:p>
          <a:p>
            <a:r>
              <a:rPr lang="en-US" dirty="0">
                <a:latin typeface="Times New Roman" panose="02020603050405020304" pitchFamily="18" charset="0"/>
                <a:cs typeface="Times New Roman" panose="02020603050405020304" pitchFamily="18" charset="0"/>
              </a:rPr>
              <a:t>The number of people affected by Obesity disorder</a:t>
            </a:r>
          </a:p>
          <a:p>
            <a:r>
              <a:rPr lang="en-US" dirty="0">
                <a:latin typeface="Times New Roman" panose="02020603050405020304" pitchFamily="18" charset="0"/>
                <a:cs typeface="Times New Roman" panose="02020603050405020304" pitchFamily="18" charset="0"/>
              </a:rPr>
              <a:t>Obesity disorder association with behavioral conditions</a:t>
            </a:r>
          </a:p>
          <a:p>
            <a:r>
              <a:rPr lang="en-US" dirty="0">
                <a:latin typeface="Times New Roman" panose="02020603050405020304" pitchFamily="18" charset="0"/>
                <a:cs typeface="Times New Roman" panose="02020603050405020304" pitchFamily="18" charset="0"/>
              </a:rPr>
              <a:t>Association of obesity disorder with other categories of stress such as emotions</a:t>
            </a:r>
          </a:p>
          <a:p>
            <a:r>
              <a:rPr lang="en-US" dirty="0">
                <a:latin typeface="Times New Roman" panose="02020603050405020304" pitchFamily="18" charset="0"/>
                <a:cs typeface="Times New Roman" panose="02020603050405020304" pitchFamily="18" charset="0"/>
              </a:rPr>
              <a:t>Occupations at high risk for stress </a:t>
            </a:r>
          </a:p>
          <a:p>
            <a:r>
              <a:rPr lang="en-US" dirty="0">
                <a:latin typeface="Times New Roman" panose="02020603050405020304" pitchFamily="18" charset="0"/>
                <a:cs typeface="Times New Roman" panose="02020603050405020304" pitchFamily="18" charset="0"/>
              </a:rPr>
              <a:t>Conclusion</a:t>
            </a:r>
          </a:p>
        </p:txBody>
      </p:sp>
    </p:spTree>
    <p:extLst>
      <p:ext uri="{BB962C8B-B14F-4D97-AF65-F5344CB8AC3E}">
        <p14:creationId xmlns:p14="http://schemas.microsoft.com/office/powerpoint/2010/main" val="2563253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761AD5-47E4-4BA3-AA6B-D25627382215}"/>
              </a:ext>
            </a:extLst>
          </p:cNvPr>
          <p:cNvSpPr>
            <a:spLocks noGrp="1"/>
          </p:cNvSpPr>
          <p:nvPr>
            <p:ph type="title"/>
          </p:nvPr>
        </p:nvSpPr>
        <p:spPr>
          <a:xfrm>
            <a:off x="838200" y="563880"/>
            <a:ext cx="10515600" cy="1021080"/>
          </a:xfrm>
        </p:spPr>
        <p:txBody>
          <a:bodyPr/>
          <a:lstStyle/>
          <a:p>
            <a:pPr algn="ctr"/>
            <a:r>
              <a:rPr lang="en-US" dirty="0">
                <a:latin typeface="Times New Roman" panose="02020603050405020304" pitchFamily="18" charset="0"/>
                <a:cs typeface="Times New Roman" panose="02020603050405020304" pitchFamily="18" charset="0"/>
              </a:rPr>
              <a:t>Obesity Disorder</a:t>
            </a:r>
          </a:p>
        </p:txBody>
      </p:sp>
      <p:sp>
        <p:nvSpPr>
          <p:cNvPr id="3" name="Content Placeholder 2">
            <a:extLst>
              <a:ext uri="{FF2B5EF4-FFF2-40B4-BE49-F238E27FC236}">
                <a16:creationId xmlns:a16="http://schemas.microsoft.com/office/drawing/2014/main" xmlns="" id="{C9ECCADA-5B6C-4BDE-974B-EB878F409599}"/>
              </a:ext>
            </a:extLst>
          </p:cNvPr>
          <p:cNvSpPr>
            <a:spLocks noGrp="1"/>
          </p:cNvSpPr>
          <p:nvPr>
            <p:ph idx="1"/>
          </p:nvPr>
        </p:nvSpPr>
        <p:spPr>
          <a:xfrm>
            <a:off x="0" y="1825624"/>
            <a:ext cx="12192000" cy="5032375"/>
          </a:xfrm>
        </p:spPr>
        <p:txBody>
          <a:bodyPr>
            <a:normAutofit/>
          </a:bodyPr>
          <a:lstStyle/>
          <a:p>
            <a:r>
              <a:rPr lang="en-US" dirty="0">
                <a:latin typeface="Times New Roman" panose="02020603050405020304" pitchFamily="18" charset="0"/>
                <a:cs typeface="Times New Roman" panose="02020603050405020304" pitchFamily="18" charset="0"/>
              </a:rPr>
              <a:t>Obesity is normally a lifestyle disease that involves excess amounts of body fats </a:t>
            </a:r>
          </a:p>
          <a:p>
            <a:r>
              <a:rPr lang="en-US" dirty="0">
                <a:latin typeface="Times New Roman" panose="02020603050405020304" pitchFamily="18" charset="0"/>
                <a:cs typeface="Times New Roman" panose="02020603050405020304" pitchFamily="18" charset="0"/>
              </a:rPr>
              <a:t>It is a medical problem because of the excessive fats in one’s body </a:t>
            </a:r>
          </a:p>
          <a:p>
            <a:r>
              <a:rPr lang="en-US" dirty="0">
                <a:latin typeface="Times New Roman" panose="02020603050405020304" pitchFamily="18" charset="0"/>
                <a:cs typeface="Times New Roman" panose="02020603050405020304" pitchFamily="18" charset="0"/>
              </a:rPr>
              <a:t>It causes chronic diseases for instance high blood pressure and diabetes </a:t>
            </a:r>
          </a:p>
          <a:p>
            <a:r>
              <a:rPr lang="en-US" dirty="0">
                <a:latin typeface="Times New Roman" panose="02020603050405020304" pitchFamily="18" charset="0"/>
                <a:cs typeface="Times New Roman" panose="02020603050405020304" pitchFamily="18" charset="0"/>
              </a:rPr>
              <a:t>Obesity has become so rampant in the United States and developed countries</a:t>
            </a:r>
          </a:p>
          <a:p>
            <a:r>
              <a:rPr lang="en-US" dirty="0">
                <a:latin typeface="Times New Roman" panose="02020603050405020304" pitchFamily="18" charset="0"/>
                <a:cs typeface="Times New Roman" panose="02020603050405020304" pitchFamily="18" charset="0"/>
              </a:rPr>
              <a:t>This is because of consuming over-processed foods high in calories </a:t>
            </a:r>
          </a:p>
          <a:p>
            <a:r>
              <a:rPr lang="en-US" dirty="0">
                <a:latin typeface="Times New Roman" panose="02020603050405020304" pitchFamily="18" charset="0"/>
                <a:cs typeface="Times New Roman" panose="02020603050405020304" pitchFamily="18" charset="0"/>
              </a:rPr>
              <a:t>Also, not having enough time to exercise due to busy schedules causes obesity</a:t>
            </a:r>
          </a:p>
          <a:p>
            <a:r>
              <a:rPr lang="en-US" dirty="0">
                <a:latin typeface="Times New Roman" panose="02020603050405020304" pitchFamily="18" charset="0"/>
                <a:cs typeface="Times New Roman" panose="02020603050405020304" pitchFamily="18" charset="0"/>
              </a:rPr>
              <a:t>Doctors use the body mass index measurement to determine if one is obese</a:t>
            </a:r>
          </a:p>
          <a:p>
            <a:r>
              <a:rPr lang="en-US" dirty="0">
                <a:latin typeface="Times New Roman" panose="02020603050405020304" pitchFamily="18" charset="0"/>
                <a:cs typeface="Times New Roman" panose="02020603050405020304" pitchFamily="18" charset="0"/>
              </a:rPr>
              <a:t>This disease decreases life expectancy in adults (Bray et al, 2017)</a:t>
            </a:r>
          </a:p>
          <a:p>
            <a:r>
              <a:rPr lang="en-US" dirty="0">
                <a:latin typeface="Times New Roman" panose="02020603050405020304" pitchFamily="18" charset="0"/>
                <a:cs typeface="Times New Roman" panose="02020603050405020304" pitchFamily="18" charset="0"/>
              </a:rPr>
              <a:t>The next slide will discuss more causes of obesity</a:t>
            </a:r>
          </a:p>
        </p:txBody>
      </p:sp>
    </p:spTree>
    <p:extLst>
      <p:ext uri="{BB962C8B-B14F-4D97-AF65-F5344CB8AC3E}">
        <p14:creationId xmlns:p14="http://schemas.microsoft.com/office/powerpoint/2010/main" val="2497519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A5A07D-E0FE-40D4-873B-AD7514EFA70B}"/>
              </a:ext>
            </a:extLst>
          </p:cNvPr>
          <p:cNvSpPr>
            <a:spLocks noGrp="1"/>
          </p:cNvSpPr>
          <p:nvPr>
            <p:ph type="title"/>
          </p:nvPr>
        </p:nvSpPr>
        <p:spPr>
          <a:xfrm>
            <a:off x="838200" y="716280"/>
            <a:ext cx="10515600" cy="777240"/>
          </a:xfrm>
        </p:spPr>
        <p:txBody>
          <a:bodyPr/>
          <a:lstStyle/>
          <a:p>
            <a:pPr algn="ctr"/>
            <a:r>
              <a:rPr lang="en-US" dirty="0">
                <a:latin typeface="Times New Roman" panose="02020603050405020304" pitchFamily="18" charset="0"/>
                <a:cs typeface="Times New Roman" panose="02020603050405020304" pitchFamily="18" charset="0"/>
              </a:rPr>
              <a:t>Causes of Obesity</a:t>
            </a:r>
          </a:p>
        </p:txBody>
      </p:sp>
      <p:sp>
        <p:nvSpPr>
          <p:cNvPr id="3" name="Content Placeholder 2">
            <a:extLst>
              <a:ext uri="{FF2B5EF4-FFF2-40B4-BE49-F238E27FC236}">
                <a16:creationId xmlns:a16="http://schemas.microsoft.com/office/drawing/2014/main" xmlns="" id="{02917F92-2A58-4D39-B6A5-9F075B019FFF}"/>
              </a:ext>
            </a:extLst>
          </p:cNvPr>
          <p:cNvSpPr>
            <a:spLocks noGrp="1"/>
          </p:cNvSpPr>
          <p:nvPr>
            <p:ph idx="1"/>
          </p:nvPr>
        </p:nvSpPr>
        <p:spPr>
          <a:xfrm>
            <a:off x="0" y="1841666"/>
            <a:ext cx="12192000" cy="5032375"/>
          </a:xfrm>
        </p:spPr>
        <p:txBody>
          <a:bodyPr>
            <a:normAutofit/>
          </a:bodyPr>
          <a:lstStyle/>
          <a:p>
            <a:r>
              <a:rPr lang="en-US" dirty="0">
                <a:latin typeface="Times New Roman" panose="02020603050405020304" pitchFamily="18" charset="0"/>
                <a:cs typeface="Times New Roman" panose="02020603050405020304" pitchFamily="18" charset="0"/>
              </a:rPr>
              <a:t>Apart from consuming a high-calorie diet, obesity is also caused by genetics</a:t>
            </a:r>
          </a:p>
          <a:p>
            <a:r>
              <a:rPr lang="en-US" dirty="0">
                <a:latin typeface="Times New Roman" panose="02020603050405020304" pitchFamily="18" charset="0"/>
                <a:cs typeface="Times New Roman" panose="02020603050405020304" pitchFamily="18" charset="0"/>
              </a:rPr>
              <a:t>If one's parent is obese, it is highly likely that the child, too, will become obese</a:t>
            </a:r>
          </a:p>
          <a:p>
            <a:r>
              <a:rPr lang="en-US" dirty="0">
                <a:latin typeface="Times New Roman" panose="02020603050405020304" pitchFamily="18" charset="0"/>
                <a:cs typeface="Times New Roman" panose="02020603050405020304" pitchFamily="18" charset="0"/>
              </a:rPr>
              <a:t>This happens if preventive measures are not practiced on the child early enough</a:t>
            </a:r>
          </a:p>
          <a:p>
            <a:r>
              <a:rPr lang="en-US" dirty="0">
                <a:latin typeface="Times New Roman" panose="02020603050405020304" pitchFamily="18" charset="0"/>
                <a:cs typeface="Times New Roman" panose="02020603050405020304" pitchFamily="18" charset="0"/>
              </a:rPr>
              <a:t>Genetic issues are caused by leptin, a hormone that is produced in the fat cells</a:t>
            </a:r>
          </a:p>
          <a:p>
            <a:r>
              <a:rPr lang="en-US" dirty="0">
                <a:latin typeface="Times New Roman" panose="02020603050405020304" pitchFamily="18" charset="0"/>
                <a:cs typeface="Times New Roman" panose="02020603050405020304" pitchFamily="18" charset="0"/>
              </a:rPr>
              <a:t>Overeating is another cause for obesity</a:t>
            </a:r>
          </a:p>
          <a:p>
            <a:r>
              <a:rPr lang="en-US" dirty="0">
                <a:latin typeface="Times New Roman" panose="02020603050405020304" pitchFamily="18" charset="0"/>
                <a:cs typeface="Times New Roman" panose="02020603050405020304" pitchFamily="18" charset="0"/>
              </a:rPr>
              <a:t>If one tends to indulge in foods that are high in calories, they become obese</a:t>
            </a:r>
          </a:p>
          <a:p>
            <a:r>
              <a:rPr lang="en-US" dirty="0">
                <a:latin typeface="Times New Roman" panose="02020603050405020304" pitchFamily="18" charset="0"/>
                <a:cs typeface="Times New Roman" panose="02020603050405020304" pitchFamily="18" charset="0"/>
              </a:rPr>
              <a:t>Sometimes medication one is under can cause weight gain, such as anti-depressants</a:t>
            </a:r>
          </a:p>
          <a:p>
            <a:r>
              <a:rPr lang="en-US" dirty="0">
                <a:latin typeface="Times New Roman" panose="02020603050405020304" pitchFamily="18" charset="0"/>
                <a:cs typeface="Times New Roman" panose="02020603050405020304" pitchFamily="18" charset="0"/>
              </a:rPr>
              <a:t>Another cause of obesity is psychological factors such as stress, anger, or sadness</a:t>
            </a:r>
          </a:p>
          <a:p>
            <a:r>
              <a:rPr lang="en-US" dirty="0">
                <a:latin typeface="Times New Roman" panose="02020603050405020304" pitchFamily="18" charset="0"/>
                <a:cs typeface="Times New Roman" panose="02020603050405020304" pitchFamily="18" charset="0"/>
              </a:rPr>
              <a:t>These factors lead one to overindulge in food to feel better</a:t>
            </a:r>
          </a:p>
          <a:p>
            <a:r>
              <a:rPr lang="en-US" dirty="0">
                <a:latin typeface="Times New Roman" panose="02020603050405020304" pitchFamily="18" charset="0"/>
                <a:cs typeface="Times New Roman" panose="02020603050405020304" pitchFamily="18" charset="0"/>
              </a:rPr>
              <a:t>Social issues like inadequate funds can lead to making poor decisions during food purchases (Butler, 2016)</a:t>
            </a:r>
          </a:p>
        </p:txBody>
      </p:sp>
    </p:spTree>
    <p:extLst>
      <p:ext uri="{BB962C8B-B14F-4D97-AF65-F5344CB8AC3E}">
        <p14:creationId xmlns:p14="http://schemas.microsoft.com/office/powerpoint/2010/main" val="3661621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0447C1-1E90-491F-AEEB-0BC010843109}"/>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Obesity as a Behavioral Conditions</a:t>
            </a:r>
          </a:p>
        </p:txBody>
      </p:sp>
      <p:sp>
        <p:nvSpPr>
          <p:cNvPr id="3" name="Content Placeholder 2">
            <a:extLst>
              <a:ext uri="{FF2B5EF4-FFF2-40B4-BE49-F238E27FC236}">
                <a16:creationId xmlns:a16="http://schemas.microsoft.com/office/drawing/2014/main" xmlns="" id="{2565DC4B-523B-4638-A70F-27AB9CD924EF}"/>
              </a:ext>
            </a:extLst>
          </p:cNvPr>
          <p:cNvSpPr>
            <a:spLocks noGrp="1"/>
          </p:cNvSpPr>
          <p:nvPr>
            <p:ph idx="1"/>
          </p:nvPr>
        </p:nvSpPr>
        <p:spPr>
          <a:xfrm>
            <a:off x="0" y="1825624"/>
            <a:ext cx="12192000" cy="5032375"/>
          </a:xfrm>
        </p:spPr>
        <p:txBody>
          <a:bodyPr/>
          <a:lstStyle/>
          <a:p>
            <a:r>
              <a:rPr lang="en-US" dirty="0">
                <a:latin typeface="Times New Roman" panose="02020603050405020304" pitchFamily="18" charset="0"/>
                <a:cs typeface="Times New Roman" panose="02020603050405020304" pitchFamily="18" charset="0"/>
              </a:rPr>
              <a:t>Most times when individuals are stressed, they indulge in over-eating</a:t>
            </a:r>
          </a:p>
          <a:p>
            <a:r>
              <a:rPr lang="en-US" dirty="0">
                <a:latin typeface="Times New Roman" panose="02020603050405020304" pitchFamily="18" charset="0"/>
                <a:cs typeface="Times New Roman" panose="02020603050405020304" pitchFamily="18" charset="0"/>
              </a:rPr>
              <a:t>Most people over-eat until they become obese due to stress</a:t>
            </a:r>
          </a:p>
          <a:p>
            <a:r>
              <a:rPr lang="en-US" dirty="0">
                <a:latin typeface="Times New Roman" panose="02020603050405020304" pitchFamily="18" charset="0"/>
                <a:cs typeface="Times New Roman" panose="02020603050405020304" pitchFamily="18" charset="0"/>
              </a:rPr>
              <a:t>The stress could be from work, or family due to certain situations</a:t>
            </a:r>
          </a:p>
          <a:p>
            <a:r>
              <a:rPr lang="en-US" dirty="0">
                <a:latin typeface="Times New Roman" panose="02020603050405020304" pitchFamily="18" charset="0"/>
                <a:cs typeface="Times New Roman" panose="02020603050405020304" pitchFamily="18" charset="0"/>
              </a:rPr>
              <a:t>Hence, this makes individuals to indulge in an unhealthy eating behavior (Meldrum et al., 2017)</a:t>
            </a:r>
          </a:p>
          <a:p>
            <a:r>
              <a:rPr lang="en-US" dirty="0">
                <a:latin typeface="Times New Roman" panose="02020603050405020304" pitchFamily="18" charset="0"/>
                <a:cs typeface="Times New Roman" panose="02020603050405020304" pitchFamily="18" charset="0"/>
              </a:rPr>
              <a:t>People overindulge food to feel better</a:t>
            </a:r>
          </a:p>
          <a:p>
            <a:r>
              <a:rPr lang="en-US" dirty="0">
                <a:latin typeface="Times New Roman" panose="02020603050405020304" pitchFamily="18" charset="0"/>
                <a:cs typeface="Times New Roman" panose="02020603050405020304" pitchFamily="18" charset="0"/>
              </a:rPr>
              <a:t>However, they gain stress when they feel that their behavior has caused obesity</a:t>
            </a:r>
          </a:p>
          <a:p>
            <a:r>
              <a:rPr lang="en-US" dirty="0">
                <a:latin typeface="Times New Roman" panose="02020603050405020304" pitchFamily="18" charset="0"/>
                <a:cs typeface="Times New Roman" panose="02020603050405020304" pitchFamily="18" charset="0"/>
              </a:rPr>
              <a:t>Also, social issues causes poor decisions when it comes to food purchases </a:t>
            </a:r>
          </a:p>
          <a:p>
            <a:r>
              <a:rPr lang="en-US" dirty="0">
                <a:latin typeface="Times New Roman" panose="02020603050405020304" pitchFamily="18" charset="0"/>
                <a:cs typeface="Times New Roman" panose="02020603050405020304" pitchFamily="18" charset="0"/>
              </a:rPr>
              <a:t>Other mental diseases such as depression, and anxiety causes one to indulge in food</a:t>
            </a:r>
          </a:p>
        </p:txBody>
      </p:sp>
    </p:spTree>
    <p:extLst>
      <p:ext uri="{BB962C8B-B14F-4D97-AF65-F5344CB8AC3E}">
        <p14:creationId xmlns:p14="http://schemas.microsoft.com/office/powerpoint/2010/main" val="4092822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E6207A7-BDEB-4F0D-8B12-DE4256F1050F}"/>
              </a:ext>
            </a:extLst>
          </p:cNvPr>
          <p:cNvSpPr>
            <a:spLocks noGrp="1"/>
          </p:cNvSpPr>
          <p:nvPr>
            <p:ph type="title"/>
          </p:nvPr>
        </p:nvSpPr>
        <p:spPr>
          <a:xfrm>
            <a:off x="838200" y="259081"/>
            <a:ext cx="10515600" cy="1691638"/>
          </a:xfrm>
        </p:spPr>
        <p:txBody>
          <a:bodyPr>
            <a:normAutofit fontScale="90000"/>
          </a:bodyPr>
          <a:lstStyle/>
          <a:p>
            <a:pPr algn="ctr"/>
            <a:r>
              <a:rPr lang="en-US" dirty="0">
                <a:latin typeface="Times New Roman" panose="02020603050405020304" pitchFamily="18" charset="0"/>
                <a:cs typeface="Times New Roman" panose="02020603050405020304" pitchFamily="18" charset="0"/>
              </a:rPr>
              <a:t>Association of Obesity Disorder With Other Categories of Stress Such As Emotions</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C33ACA0B-496B-4E6E-A785-BEE22B3A3299}"/>
              </a:ext>
            </a:extLst>
          </p:cNvPr>
          <p:cNvSpPr>
            <a:spLocks noGrp="1"/>
          </p:cNvSpPr>
          <p:nvPr>
            <p:ph idx="1"/>
          </p:nvPr>
        </p:nvSpPr>
        <p:spPr>
          <a:xfrm>
            <a:off x="0" y="1950719"/>
            <a:ext cx="12192000" cy="4907280"/>
          </a:xfrm>
        </p:spPr>
        <p:txBody>
          <a:bodyPr>
            <a:normAutofit/>
          </a:bodyPr>
          <a:lstStyle/>
          <a:p>
            <a:r>
              <a:rPr lang="en-US" dirty="0">
                <a:latin typeface="Times New Roman" panose="02020603050405020304" pitchFamily="18" charset="0"/>
                <a:cs typeface="Times New Roman" panose="02020603050405020304" pitchFamily="18" charset="0"/>
              </a:rPr>
              <a:t>Obesity is caused by behavioral reaction to stress</a:t>
            </a:r>
          </a:p>
          <a:p>
            <a:r>
              <a:rPr lang="en-US" dirty="0">
                <a:latin typeface="Times New Roman" panose="02020603050405020304" pitchFamily="18" charset="0"/>
                <a:cs typeface="Times New Roman" panose="02020603050405020304" pitchFamily="18" charset="0"/>
              </a:rPr>
              <a:t>However, most people ever-eat and suffer from obesity due to emotions</a:t>
            </a:r>
          </a:p>
          <a:p>
            <a:r>
              <a:rPr lang="en-US" dirty="0">
                <a:latin typeface="Times New Roman" panose="02020603050405020304" pitchFamily="18" charset="0"/>
                <a:cs typeface="Times New Roman" panose="02020603050405020304" pitchFamily="18" charset="0"/>
              </a:rPr>
              <a:t>For example, if an individual’s heart is broken, they can indulge in over-eating</a:t>
            </a:r>
          </a:p>
          <a:p>
            <a:r>
              <a:rPr lang="en-US" dirty="0">
                <a:latin typeface="Times New Roman" panose="02020603050405020304" pitchFamily="18" charset="0"/>
                <a:cs typeface="Times New Roman" panose="02020603050405020304" pitchFamily="18" charset="0"/>
              </a:rPr>
              <a:t>Also, if an individual gets angry or sad, then they are bound to indulge on food</a:t>
            </a:r>
          </a:p>
          <a:p>
            <a:r>
              <a:rPr lang="en-US" dirty="0">
                <a:latin typeface="Times New Roman" panose="02020603050405020304" pitchFamily="18" charset="0"/>
                <a:cs typeface="Times New Roman" panose="02020603050405020304" pitchFamily="18" charset="0"/>
              </a:rPr>
              <a:t>This hence, causes obesity due to increase in appetite</a:t>
            </a:r>
          </a:p>
          <a:p>
            <a:r>
              <a:rPr lang="en-US" dirty="0">
                <a:latin typeface="Times New Roman" panose="02020603050405020304" pitchFamily="18" charset="0"/>
                <a:cs typeface="Times New Roman" panose="02020603050405020304" pitchFamily="18" charset="0"/>
              </a:rPr>
              <a:t>Emotions also cause stress, leading to increase in appetite</a:t>
            </a:r>
          </a:p>
          <a:p>
            <a:r>
              <a:rPr lang="en-US" dirty="0">
                <a:latin typeface="Times New Roman" panose="02020603050405020304" pitchFamily="18" charset="0"/>
                <a:cs typeface="Times New Roman" panose="02020603050405020304" pitchFamily="18" charset="0"/>
              </a:rPr>
              <a:t>This can lead to one suffering from obesity due to uncontrolled emotions</a:t>
            </a:r>
          </a:p>
          <a:p>
            <a:r>
              <a:rPr lang="en-US" dirty="0">
                <a:latin typeface="Times New Roman" panose="02020603050405020304" pitchFamily="18" charset="0"/>
                <a:cs typeface="Times New Roman" panose="02020603050405020304" pitchFamily="18" charset="0"/>
              </a:rPr>
              <a:t>Not being able to control emotions can lead to adverse conditions like obesity</a:t>
            </a:r>
          </a:p>
          <a:p>
            <a:r>
              <a:rPr lang="en-US" dirty="0">
                <a:latin typeface="Times New Roman" panose="02020603050405020304" pitchFamily="18" charset="0"/>
                <a:cs typeface="Times New Roman" panose="02020603050405020304" pitchFamily="18" charset="0"/>
              </a:rPr>
              <a:t>Obesity disorder is not only behavioral, but also it is associated with emotions</a:t>
            </a:r>
          </a:p>
        </p:txBody>
      </p:sp>
    </p:spTree>
    <p:extLst>
      <p:ext uri="{BB962C8B-B14F-4D97-AF65-F5344CB8AC3E}">
        <p14:creationId xmlns:p14="http://schemas.microsoft.com/office/powerpoint/2010/main" val="4139825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B495CC-042C-4F20-88D7-E6AA4B97420E}"/>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Occupations At High Risk For Stress </a:t>
            </a:r>
          </a:p>
        </p:txBody>
      </p:sp>
      <p:sp>
        <p:nvSpPr>
          <p:cNvPr id="3" name="Content Placeholder 2">
            <a:extLst>
              <a:ext uri="{FF2B5EF4-FFF2-40B4-BE49-F238E27FC236}">
                <a16:creationId xmlns:a16="http://schemas.microsoft.com/office/drawing/2014/main" xmlns="" id="{2EE32001-9C62-472C-AE0B-97CCE9B8B2A8}"/>
              </a:ext>
            </a:extLst>
          </p:cNvPr>
          <p:cNvSpPr>
            <a:spLocks noGrp="1"/>
          </p:cNvSpPr>
          <p:nvPr>
            <p:ph idx="1"/>
          </p:nvPr>
        </p:nvSpPr>
        <p:spPr>
          <a:xfrm>
            <a:off x="0" y="1825624"/>
            <a:ext cx="12192000" cy="5032375"/>
          </a:xfrm>
        </p:spPr>
        <p:txBody>
          <a:bodyPr>
            <a:normAutofit/>
          </a:bodyPr>
          <a:lstStyle/>
          <a:p>
            <a:r>
              <a:rPr lang="en-US" dirty="0">
                <a:latin typeface="Times New Roman" panose="02020603050405020304" pitchFamily="18" charset="0"/>
                <a:cs typeface="Times New Roman" panose="02020603050405020304" pitchFamily="18" charset="0"/>
              </a:rPr>
              <a:t>A trauma nurse is at a high risk of having stress</a:t>
            </a:r>
          </a:p>
          <a:p>
            <a:r>
              <a:rPr lang="en-US" dirty="0">
                <a:latin typeface="Times New Roman" panose="02020603050405020304" pitchFamily="18" charset="0"/>
                <a:cs typeface="Times New Roman" panose="02020603050405020304" pitchFamily="18" charset="0"/>
              </a:rPr>
              <a:t>Working with trauma patients is not easy</a:t>
            </a:r>
          </a:p>
          <a:p>
            <a:r>
              <a:rPr lang="en-US" dirty="0">
                <a:latin typeface="Times New Roman" panose="02020603050405020304" pitchFamily="18" charset="0"/>
                <a:cs typeface="Times New Roman" panose="02020603050405020304" pitchFamily="18" charset="0"/>
              </a:rPr>
              <a:t>As a trauma nurse, it is their duty to be patient and help their traumatized patients</a:t>
            </a:r>
          </a:p>
          <a:p>
            <a:r>
              <a:rPr lang="en-US" dirty="0">
                <a:latin typeface="Times New Roman" panose="02020603050405020304" pitchFamily="18" charset="0"/>
                <a:cs typeface="Times New Roman" panose="02020603050405020304" pitchFamily="18" charset="0"/>
              </a:rPr>
              <a:t>Therefore, they end up being stressed when some patients do not respond to treatment</a:t>
            </a:r>
          </a:p>
          <a:p>
            <a:r>
              <a:rPr lang="en-US" dirty="0">
                <a:latin typeface="Times New Roman" panose="02020603050405020304" pitchFamily="18" charset="0"/>
                <a:cs typeface="Times New Roman" panose="02020603050405020304" pitchFamily="18" charset="0"/>
              </a:rPr>
              <a:t>Also, if not handled with care, traumatized patients can never recover</a:t>
            </a:r>
          </a:p>
          <a:p>
            <a:r>
              <a:rPr lang="en-US" dirty="0">
                <a:latin typeface="Times New Roman" panose="02020603050405020304" pitchFamily="18" charset="0"/>
                <a:cs typeface="Times New Roman" panose="02020603050405020304" pitchFamily="18" charset="0"/>
              </a:rPr>
              <a:t>Hence, this gives trauma nurses stress and pressure to take good care of them</a:t>
            </a:r>
          </a:p>
          <a:p>
            <a:r>
              <a:rPr lang="en-US" dirty="0">
                <a:latin typeface="Times New Roman" panose="02020603050405020304" pitchFamily="18" charset="0"/>
                <a:cs typeface="Times New Roman" panose="02020603050405020304" pitchFamily="18" charset="0"/>
              </a:rPr>
              <a:t>Trauma nurses are mostly burnt out due to the amount of trauma case available daily (</a:t>
            </a:r>
            <a:r>
              <a:rPr lang="en-US" dirty="0" err="1">
                <a:latin typeface="Times New Roman" panose="02020603050405020304" pitchFamily="18" charset="0"/>
                <a:cs typeface="Times New Roman" panose="02020603050405020304" pitchFamily="18" charset="0"/>
              </a:rPr>
              <a:t>Munnangi</a:t>
            </a:r>
            <a:r>
              <a:rPr lang="en-US" dirty="0">
                <a:latin typeface="Times New Roman" panose="02020603050405020304" pitchFamily="18" charset="0"/>
                <a:cs typeface="Times New Roman" panose="02020603050405020304" pitchFamily="18" charset="0"/>
              </a:rPr>
              <a:t> et al., 2018)</a:t>
            </a:r>
          </a:p>
          <a:p>
            <a:r>
              <a:rPr lang="en-US" dirty="0">
                <a:latin typeface="Times New Roman" panose="02020603050405020304" pitchFamily="18" charset="0"/>
                <a:cs typeface="Times New Roman" panose="02020603050405020304" pitchFamily="18" charset="0"/>
              </a:rPr>
              <a:t>Most traumatized patients find it hard to recover if they are not given the right support </a:t>
            </a:r>
          </a:p>
          <a:p>
            <a:r>
              <a:rPr lang="en-US" dirty="0">
                <a:latin typeface="Times New Roman" panose="02020603050405020304" pitchFamily="18" charset="0"/>
                <a:cs typeface="Times New Roman" panose="02020603050405020304" pitchFamily="18" charset="0"/>
              </a:rPr>
              <a:t>Thus, trauma nurses are given this responsibility to help patients recover from traumas</a:t>
            </a:r>
          </a:p>
          <a:p>
            <a:r>
              <a:rPr lang="en-US" dirty="0">
                <a:latin typeface="Times New Roman" panose="02020603050405020304" pitchFamily="18" charset="0"/>
                <a:cs typeface="Times New Roman" panose="02020603050405020304" pitchFamily="18" charset="0"/>
              </a:rPr>
              <a:t>The whole process makes trauma nurses stressed and tired by the end of the day</a:t>
            </a:r>
          </a:p>
        </p:txBody>
      </p:sp>
    </p:spTree>
    <p:extLst>
      <p:ext uri="{BB962C8B-B14F-4D97-AF65-F5344CB8AC3E}">
        <p14:creationId xmlns:p14="http://schemas.microsoft.com/office/powerpoint/2010/main" val="705892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3A6F03-6FD3-4A1B-91B4-2A9649A5B8C0}"/>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Trauma Nurses</a:t>
            </a:r>
          </a:p>
        </p:txBody>
      </p:sp>
      <p:sp>
        <p:nvSpPr>
          <p:cNvPr id="3" name="Content Placeholder 2">
            <a:extLst>
              <a:ext uri="{FF2B5EF4-FFF2-40B4-BE49-F238E27FC236}">
                <a16:creationId xmlns:a16="http://schemas.microsoft.com/office/drawing/2014/main" xmlns="" id="{19A2E141-62A2-4EA8-8BB6-332A7AF325B4}"/>
              </a:ext>
            </a:extLst>
          </p:cNvPr>
          <p:cNvSpPr>
            <a:spLocks noGrp="1"/>
          </p:cNvSpPr>
          <p:nvPr>
            <p:ph idx="1"/>
          </p:nvPr>
        </p:nvSpPr>
        <p:spPr>
          <a:xfrm>
            <a:off x="0" y="1825624"/>
            <a:ext cx="12192000" cy="5032375"/>
          </a:xfrm>
        </p:spPr>
        <p:txBody>
          <a:bodyPr>
            <a:normAutofit/>
          </a:bodyPr>
          <a:lstStyle/>
          <a:p>
            <a:r>
              <a:rPr lang="en-US" dirty="0">
                <a:latin typeface="Times New Roman" panose="02020603050405020304" pitchFamily="18" charset="0"/>
                <a:cs typeface="Times New Roman" panose="02020603050405020304" pitchFamily="18" charset="0"/>
              </a:rPr>
              <a:t>Trauma nurses can be affected either emotionally, physically or cognitively</a:t>
            </a:r>
          </a:p>
          <a:p>
            <a:r>
              <a:rPr lang="en-US" dirty="0">
                <a:latin typeface="Times New Roman" panose="02020603050405020304" pitchFamily="18" charset="0"/>
                <a:cs typeface="Times New Roman" panose="02020603050405020304" pitchFamily="18" charset="0"/>
              </a:rPr>
              <a:t>Nurses can get emotional stress when patients go through a painful ordeal</a:t>
            </a:r>
          </a:p>
          <a:p>
            <a:r>
              <a:rPr lang="en-US" dirty="0">
                <a:latin typeface="Times New Roman" panose="02020603050405020304" pitchFamily="18" charset="0"/>
                <a:cs typeface="Times New Roman" panose="02020603050405020304" pitchFamily="18" charset="0"/>
              </a:rPr>
              <a:t>For example, a patient brought in with serious stab wounds</a:t>
            </a:r>
          </a:p>
          <a:p>
            <a:r>
              <a:rPr lang="en-US" dirty="0">
                <a:latin typeface="Times New Roman" panose="02020603050405020304" pitchFamily="18" charset="0"/>
                <a:cs typeface="Times New Roman" panose="02020603050405020304" pitchFamily="18" charset="0"/>
              </a:rPr>
              <a:t>Hence, making the trauma nurse not to function well</a:t>
            </a:r>
          </a:p>
          <a:p>
            <a:pPr marL="0" indent="0">
              <a:buNone/>
            </a:pPr>
            <a:r>
              <a:rPr lang="en-US" dirty="0">
                <a:latin typeface="Times New Roman" panose="02020603050405020304" pitchFamily="18" charset="0"/>
                <a:cs typeface="Times New Roman" panose="02020603050405020304" pitchFamily="18" charset="0"/>
              </a:rPr>
              <a:t>                                                                                                       figure 1:</a:t>
            </a:r>
          </a:p>
          <a:p>
            <a:pPr marL="0" indent="0">
              <a:buNone/>
            </a:pP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Trauma Nurses in surgery</a:t>
            </a:r>
          </a:p>
          <a:p>
            <a:endParaRPr lang="en-US" i="1"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Physically, trauma nurses can suffer from stress due to long hours of working</a:t>
            </a:r>
          </a:p>
          <a:p>
            <a:r>
              <a:rPr lang="en-US" dirty="0">
                <a:latin typeface="Times New Roman" panose="02020603050405020304" pitchFamily="18" charset="0"/>
                <a:cs typeface="Times New Roman" panose="02020603050405020304" pitchFamily="18" charset="0"/>
              </a:rPr>
              <a:t>Other symptoms include feeling tired, dizziness and general pains and aches </a:t>
            </a:r>
          </a:p>
          <a:p>
            <a:r>
              <a:rPr lang="en-US" dirty="0">
                <a:latin typeface="Times New Roman" panose="02020603050405020304" pitchFamily="18" charset="0"/>
                <a:cs typeface="Times New Roman" panose="02020603050405020304" pitchFamily="18" charset="0"/>
              </a:rPr>
              <a:t>Cognitively, nurses undergo stress due to inability to focus and constant worrying</a:t>
            </a:r>
          </a:p>
          <a:p>
            <a:r>
              <a:rPr lang="en-US" dirty="0">
                <a:latin typeface="Times New Roman" panose="02020603050405020304" pitchFamily="18" charset="0"/>
                <a:cs typeface="Times New Roman" panose="02020603050405020304" pitchFamily="18" charset="0"/>
              </a:rPr>
              <a:t>Therefore, trauma nurses are at a high risk of stress due to their line of work</a:t>
            </a:r>
          </a:p>
          <a:p>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xmlns="" id="{43A065AC-9834-4658-937A-F536E9F99E37}"/>
              </a:ext>
            </a:extLst>
          </p:cNvPr>
          <p:cNvPicPr>
            <a:picLocks noChangeAspect="1"/>
          </p:cNvPicPr>
          <p:nvPr/>
        </p:nvPicPr>
        <p:blipFill>
          <a:blip r:embed="rId3"/>
          <a:stretch>
            <a:fillRect/>
          </a:stretch>
        </p:blipFill>
        <p:spPr>
          <a:xfrm>
            <a:off x="7595501" y="2788920"/>
            <a:ext cx="2889619" cy="2133159"/>
          </a:xfrm>
          <a:prstGeom prst="rect">
            <a:avLst/>
          </a:prstGeom>
        </p:spPr>
      </p:pic>
    </p:spTree>
    <p:extLst>
      <p:ext uri="{BB962C8B-B14F-4D97-AF65-F5344CB8AC3E}">
        <p14:creationId xmlns:p14="http://schemas.microsoft.com/office/powerpoint/2010/main" val="3872896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C5A6C2-36F2-4C73-9A5A-0C84854C2DB3}"/>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Conclusion </a:t>
            </a:r>
          </a:p>
        </p:txBody>
      </p:sp>
      <p:sp>
        <p:nvSpPr>
          <p:cNvPr id="3" name="Content Placeholder 2">
            <a:extLst>
              <a:ext uri="{FF2B5EF4-FFF2-40B4-BE49-F238E27FC236}">
                <a16:creationId xmlns:a16="http://schemas.microsoft.com/office/drawing/2014/main" xmlns="" id="{34D475B7-21FA-44F4-8148-CEDC63AF0706}"/>
              </a:ext>
            </a:extLst>
          </p:cNvPr>
          <p:cNvSpPr>
            <a:spLocks noGrp="1"/>
          </p:cNvSpPr>
          <p:nvPr>
            <p:ph idx="1"/>
          </p:nvPr>
        </p:nvSpPr>
        <p:spPr>
          <a:xfrm>
            <a:off x="0" y="1825624"/>
            <a:ext cx="12192000" cy="5032375"/>
          </a:xfrm>
        </p:spPr>
        <p:txBody>
          <a:bodyPr>
            <a:normAutofit/>
          </a:bodyPr>
          <a:lstStyle/>
          <a:p>
            <a:r>
              <a:rPr lang="en-US" dirty="0">
                <a:latin typeface="Times New Roman" panose="02020603050405020304" pitchFamily="18" charset="0"/>
                <a:cs typeface="Times New Roman" panose="02020603050405020304" pitchFamily="18" charset="0"/>
              </a:rPr>
              <a:t>Obesity is a behavioral stress disorder caused by over-eating</a:t>
            </a:r>
          </a:p>
          <a:p>
            <a:r>
              <a:rPr lang="en-US" dirty="0">
                <a:latin typeface="Times New Roman" panose="02020603050405020304" pitchFamily="18" charset="0"/>
                <a:cs typeface="Times New Roman" panose="02020603050405020304" pitchFamily="18" charset="0"/>
              </a:rPr>
              <a:t>It is also emotional stress disorder caused when one cannot control their feelings</a:t>
            </a:r>
          </a:p>
          <a:p>
            <a:r>
              <a:rPr lang="en-US" dirty="0">
                <a:latin typeface="Times New Roman" panose="02020603050405020304" pitchFamily="18" charset="0"/>
                <a:cs typeface="Times New Roman" panose="02020603050405020304" pitchFamily="18" charset="0"/>
              </a:rPr>
              <a:t>This is because, emotional stress can cause increase in appetite for most people</a:t>
            </a:r>
          </a:p>
          <a:p>
            <a:r>
              <a:rPr lang="en-US" dirty="0">
                <a:latin typeface="Times New Roman" panose="02020603050405020304" pitchFamily="18" charset="0"/>
                <a:cs typeface="Times New Roman" panose="02020603050405020304" pitchFamily="18" charset="0"/>
              </a:rPr>
              <a:t>Thus, leading to suffering from obesity disorder</a:t>
            </a:r>
          </a:p>
          <a:p>
            <a:r>
              <a:rPr lang="en-US" dirty="0">
                <a:latin typeface="Times New Roman" panose="02020603050405020304" pitchFamily="18" charset="0"/>
                <a:cs typeface="Times New Roman" panose="02020603050405020304" pitchFamily="18" charset="0"/>
              </a:rPr>
              <a:t>Many people in the United States suffer from this disorder due to their lifestyles</a:t>
            </a:r>
          </a:p>
          <a:p>
            <a:r>
              <a:rPr lang="en-US" dirty="0">
                <a:latin typeface="Times New Roman" panose="02020603050405020304" pitchFamily="18" charset="0"/>
                <a:cs typeface="Times New Roman" panose="02020603050405020304" pitchFamily="18" charset="0"/>
              </a:rPr>
              <a:t>Stress can affect anybody, whether in a career or not</a:t>
            </a:r>
          </a:p>
          <a:p>
            <a:r>
              <a:rPr lang="en-US" dirty="0">
                <a:latin typeface="Times New Roman" panose="02020603050405020304" pitchFamily="18" charset="0"/>
                <a:cs typeface="Times New Roman" panose="02020603050405020304" pitchFamily="18" charset="0"/>
              </a:rPr>
              <a:t>Some contract stress disorders while others do not</a:t>
            </a:r>
          </a:p>
          <a:p>
            <a:r>
              <a:rPr lang="en-US" dirty="0">
                <a:latin typeface="Times New Roman" panose="02020603050405020304" pitchFamily="18" charset="0"/>
                <a:cs typeface="Times New Roman" panose="02020603050405020304" pitchFamily="18" charset="0"/>
              </a:rPr>
              <a:t>Some of the professionals that are at a high risk of having stress are trauma nurses</a:t>
            </a:r>
          </a:p>
          <a:p>
            <a:r>
              <a:rPr lang="en-US" dirty="0">
                <a:latin typeface="Times New Roman" panose="02020603050405020304" pitchFamily="18" charset="0"/>
                <a:cs typeface="Times New Roman" panose="02020603050405020304" pitchFamily="18" charset="0"/>
              </a:rPr>
              <a:t>As discussed above, most of the nurses suffer from stress amount of work they have</a:t>
            </a:r>
          </a:p>
          <a:p>
            <a:r>
              <a:rPr lang="en-US" dirty="0">
                <a:latin typeface="Times New Roman" panose="02020603050405020304" pitchFamily="18" charset="0"/>
                <a:cs typeface="Times New Roman" panose="02020603050405020304" pitchFamily="18" charset="0"/>
              </a:rPr>
              <a:t>They experience burnout due to the patients admitted for emergency treatments</a:t>
            </a:r>
          </a:p>
          <a:p>
            <a:r>
              <a:rPr lang="en-US" dirty="0">
                <a:latin typeface="Times New Roman" panose="02020603050405020304" pitchFamily="18" charset="0"/>
                <a:cs typeface="Times New Roman" panose="02020603050405020304" pitchFamily="18" charset="0"/>
              </a:rPr>
              <a:t>Therefore, no one is immune to stress</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806275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231</TotalTime>
  <Words>2067</Words>
  <Application>Microsoft Office PowerPoint</Application>
  <PresentationFormat>Widescreen</PresentationFormat>
  <Paragraphs>112</Paragraphs>
  <Slides>10</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Times New Roman</vt:lpstr>
      <vt:lpstr>Trebuchet MS</vt:lpstr>
      <vt:lpstr>Wingdings 3</vt:lpstr>
      <vt:lpstr>Facet</vt:lpstr>
      <vt:lpstr> Stress Disorders: Obesity Disorder</vt:lpstr>
      <vt:lpstr>Introduction: Topics to be Discussed</vt:lpstr>
      <vt:lpstr>Obesity Disorder</vt:lpstr>
      <vt:lpstr>Causes of Obesity</vt:lpstr>
      <vt:lpstr>Obesity as a Behavioral Conditions</vt:lpstr>
      <vt:lpstr>Association of Obesity Disorder With Other Categories of Stress Such As Emotions </vt:lpstr>
      <vt:lpstr>Occupations At High Risk For Stress </vt:lpstr>
      <vt:lpstr>Trauma Nurses</vt:lpstr>
      <vt:lpstr>Conclusion </vt:lpstr>
      <vt:lpstr>References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mercykamau597@gmail.com</dc:creator>
  <cp:lastModifiedBy>LAPTOP</cp:lastModifiedBy>
  <cp:revision>24</cp:revision>
  <dcterms:created xsi:type="dcterms:W3CDTF">2020-12-15T17:03:43Z</dcterms:created>
  <dcterms:modified xsi:type="dcterms:W3CDTF">2020-12-17T05:38:33Z</dcterms:modified>
</cp:coreProperties>
</file>